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85" r:id="rId9"/>
    <p:sldId id="279" r:id="rId10"/>
    <p:sldId id="280" r:id="rId11"/>
    <p:sldId id="281" r:id="rId12"/>
    <p:sldId id="282" r:id="rId13"/>
    <p:sldId id="283" r:id="rId14"/>
    <p:sldId id="263" r:id="rId15"/>
    <p:sldId id="264" r:id="rId16"/>
    <p:sldId id="265" r:id="rId17"/>
    <p:sldId id="284" r:id="rId18"/>
    <p:sldId id="286" r:id="rId19"/>
    <p:sldId id="266" r:id="rId20"/>
    <p:sldId id="267" r:id="rId21"/>
    <p:sldId id="269" r:id="rId22"/>
    <p:sldId id="270" r:id="rId23"/>
    <p:sldId id="271" r:id="rId24"/>
    <p:sldId id="272" r:id="rId25"/>
    <p:sldId id="273" r:id="rId26"/>
    <p:sldId id="274" r:id="rId27"/>
    <p:sldId id="275" r:id="rId28"/>
    <p:sldId id="276" r:id="rId29"/>
    <p:sldId id="278" r:id="rId30"/>
    <p:sldId id="27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53AA5-16B4-7B4B-B7EE-E9AA2A863D6A}"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51B8920-066D-B141-B0D5-3FAE2398110A}">
      <dgm:prSet phldrT="[Text]"/>
      <dgm:spPr/>
      <dgm:t>
        <a:bodyPr/>
        <a:lstStyle/>
        <a:p>
          <a:r>
            <a:rPr lang="en-US" dirty="0" smtClean="0"/>
            <a:t>All Summer in a Day</a:t>
          </a:r>
          <a:endParaRPr lang="en-US" dirty="0"/>
        </a:p>
      </dgm:t>
    </dgm:pt>
    <dgm:pt modelId="{07C8FED9-E6C9-AE4F-A858-F4AFDDFB7573}" type="parTrans" cxnId="{CED607E6-4D61-2C43-BD89-D6236E9B54BD}">
      <dgm:prSet/>
      <dgm:spPr/>
      <dgm:t>
        <a:bodyPr/>
        <a:lstStyle/>
        <a:p>
          <a:endParaRPr lang="en-US"/>
        </a:p>
      </dgm:t>
    </dgm:pt>
    <dgm:pt modelId="{6824F03C-898C-8642-BE72-3E92969CC40D}" type="sibTrans" cxnId="{CED607E6-4D61-2C43-BD89-D6236E9B54BD}">
      <dgm:prSet/>
      <dgm:spPr/>
      <dgm:t>
        <a:bodyPr/>
        <a:lstStyle/>
        <a:p>
          <a:endParaRPr lang="en-US"/>
        </a:p>
      </dgm:t>
    </dgm:pt>
    <dgm:pt modelId="{93CD56DC-5DD7-804D-B0C1-482A5B35DA3F}">
      <dgm:prSet phldrT="[Text]"/>
      <dgm:spPr/>
      <dgm:t>
        <a:bodyPr/>
        <a:lstStyle/>
        <a:p>
          <a:r>
            <a:rPr lang="en-US" dirty="0" smtClean="0"/>
            <a:t>Key Words </a:t>
          </a:r>
          <a:endParaRPr lang="en-US" dirty="0"/>
        </a:p>
      </dgm:t>
    </dgm:pt>
    <dgm:pt modelId="{9F44309B-DC3A-8F43-86FF-9ACBE615C8E4}" type="parTrans" cxnId="{AB2CDE62-E29C-AD46-800D-BA01AB4426D4}">
      <dgm:prSet/>
      <dgm:spPr/>
      <dgm:t>
        <a:bodyPr/>
        <a:lstStyle/>
        <a:p>
          <a:endParaRPr lang="en-US"/>
        </a:p>
      </dgm:t>
    </dgm:pt>
    <dgm:pt modelId="{C4A00AE5-81ED-DE46-96EE-3154F331C5F4}" type="sibTrans" cxnId="{AB2CDE62-E29C-AD46-800D-BA01AB4426D4}">
      <dgm:prSet/>
      <dgm:spPr/>
      <dgm:t>
        <a:bodyPr/>
        <a:lstStyle/>
        <a:p>
          <a:endParaRPr lang="en-US"/>
        </a:p>
      </dgm:t>
    </dgm:pt>
    <dgm:pt modelId="{8A5AEDEC-4756-104C-A682-CC3183278A4F}">
      <dgm:prSet phldrT="[Text]"/>
      <dgm:spPr/>
      <dgm:t>
        <a:bodyPr/>
        <a:lstStyle/>
        <a:p>
          <a:r>
            <a:rPr lang="en-US" dirty="0" smtClean="0"/>
            <a:t>Feelings</a:t>
          </a:r>
          <a:endParaRPr lang="en-US" dirty="0"/>
        </a:p>
      </dgm:t>
    </dgm:pt>
    <dgm:pt modelId="{2C0ED8AC-6837-DF46-AFA1-569E3F1739F2}" type="parTrans" cxnId="{A5BCE036-F37B-6041-B577-4E5CAD78BE8B}">
      <dgm:prSet/>
      <dgm:spPr/>
      <dgm:t>
        <a:bodyPr/>
        <a:lstStyle/>
        <a:p>
          <a:endParaRPr lang="en-US"/>
        </a:p>
      </dgm:t>
    </dgm:pt>
    <dgm:pt modelId="{BD039F46-094A-F44B-BC19-C4EF92230980}" type="sibTrans" cxnId="{A5BCE036-F37B-6041-B577-4E5CAD78BE8B}">
      <dgm:prSet/>
      <dgm:spPr/>
      <dgm:t>
        <a:bodyPr/>
        <a:lstStyle/>
        <a:p>
          <a:endParaRPr lang="en-US"/>
        </a:p>
      </dgm:t>
    </dgm:pt>
    <dgm:pt modelId="{BA2E3AB8-6C9E-624D-AD94-E495E723D67B}">
      <dgm:prSet phldrT="[Text]"/>
      <dgm:spPr/>
      <dgm:t>
        <a:bodyPr/>
        <a:lstStyle/>
        <a:p>
          <a:r>
            <a:rPr lang="en-US" dirty="0" smtClean="0"/>
            <a:t>Images &amp; Symbols </a:t>
          </a:r>
          <a:endParaRPr lang="en-US" dirty="0"/>
        </a:p>
      </dgm:t>
    </dgm:pt>
    <dgm:pt modelId="{719F6301-D78D-D44D-8EC1-38ECCECD4DFC}" type="parTrans" cxnId="{A5D75ADE-67CC-4E41-A9D9-EDEF6B88BFA0}">
      <dgm:prSet/>
      <dgm:spPr/>
      <dgm:t>
        <a:bodyPr/>
        <a:lstStyle/>
        <a:p>
          <a:endParaRPr lang="en-US"/>
        </a:p>
      </dgm:t>
    </dgm:pt>
    <dgm:pt modelId="{B13068F8-7D2F-CC4F-BEDB-73661B85AB29}" type="sibTrans" cxnId="{A5D75ADE-67CC-4E41-A9D9-EDEF6B88BFA0}">
      <dgm:prSet/>
      <dgm:spPr/>
      <dgm:t>
        <a:bodyPr/>
        <a:lstStyle/>
        <a:p>
          <a:endParaRPr lang="en-US"/>
        </a:p>
      </dgm:t>
    </dgm:pt>
    <dgm:pt modelId="{8D44D873-A8F7-8445-9C00-26627C56F39E}">
      <dgm:prSet phldrT="[Text]"/>
      <dgm:spPr/>
      <dgm:t>
        <a:bodyPr/>
        <a:lstStyle/>
        <a:p>
          <a:r>
            <a:rPr lang="en-US" dirty="0" smtClean="0"/>
            <a:t>Ideas</a:t>
          </a:r>
          <a:endParaRPr lang="en-US" dirty="0"/>
        </a:p>
      </dgm:t>
    </dgm:pt>
    <dgm:pt modelId="{81B3CFFA-1FBA-F848-9782-0DC3F1E2BB4E}" type="parTrans" cxnId="{516CBDD4-ED79-9B41-81E1-31AB1ABD8926}">
      <dgm:prSet/>
      <dgm:spPr/>
      <dgm:t>
        <a:bodyPr/>
        <a:lstStyle/>
        <a:p>
          <a:endParaRPr lang="en-US"/>
        </a:p>
      </dgm:t>
    </dgm:pt>
    <dgm:pt modelId="{9653D29A-9169-0E4B-821A-F2D611D67E56}" type="sibTrans" cxnId="{516CBDD4-ED79-9B41-81E1-31AB1ABD8926}">
      <dgm:prSet/>
      <dgm:spPr/>
      <dgm:t>
        <a:bodyPr/>
        <a:lstStyle/>
        <a:p>
          <a:endParaRPr lang="en-US"/>
        </a:p>
      </dgm:t>
    </dgm:pt>
    <dgm:pt modelId="{97731FD4-71A6-334F-9C0E-A984959FB4A1}" type="pres">
      <dgm:prSet presAssocID="{62C53AA5-16B4-7B4B-B7EE-E9AA2A863D6A}" presName="composite" presStyleCnt="0">
        <dgm:presLayoutVars>
          <dgm:chMax val="1"/>
          <dgm:dir/>
          <dgm:resizeHandles val="exact"/>
        </dgm:presLayoutVars>
      </dgm:prSet>
      <dgm:spPr/>
      <dgm:t>
        <a:bodyPr/>
        <a:lstStyle/>
        <a:p>
          <a:endParaRPr lang="en-US"/>
        </a:p>
      </dgm:t>
    </dgm:pt>
    <dgm:pt modelId="{C687C773-50BD-F34B-AF17-ABDEE1E54EC4}" type="pres">
      <dgm:prSet presAssocID="{62C53AA5-16B4-7B4B-B7EE-E9AA2A863D6A}" presName="radial" presStyleCnt="0">
        <dgm:presLayoutVars>
          <dgm:animLvl val="ctr"/>
        </dgm:presLayoutVars>
      </dgm:prSet>
      <dgm:spPr/>
    </dgm:pt>
    <dgm:pt modelId="{F49DCE2D-F2E1-7644-825B-1F130FFFC44C}" type="pres">
      <dgm:prSet presAssocID="{B51B8920-066D-B141-B0D5-3FAE2398110A}" presName="centerShape" presStyleLbl="vennNode1" presStyleIdx="0" presStyleCnt="5"/>
      <dgm:spPr/>
      <dgm:t>
        <a:bodyPr/>
        <a:lstStyle/>
        <a:p>
          <a:endParaRPr lang="en-US"/>
        </a:p>
      </dgm:t>
    </dgm:pt>
    <dgm:pt modelId="{F99B0925-B51E-B449-9A7D-6388ECDCFDB6}" type="pres">
      <dgm:prSet presAssocID="{93CD56DC-5DD7-804D-B0C1-482A5B35DA3F}" presName="node" presStyleLbl="vennNode1" presStyleIdx="1" presStyleCnt="5">
        <dgm:presLayoutVars>
          <dgm:bulletEnabled val="1"/>
        </dgm:presLayoutVars>
      </dgm:prSet>
      <dgm:spPr/>
      <dgm:t>
        <a:bodyPr/>
        <a:lstStyle/>
        <a:p>
          <a:endParaRPr lang="en-US"/>
        </a:p>
      </dgm:t>
    </dgm:pt>
    <dgm:pt modelId="{47531E93-5DA0-0E4D-858E-891D91C935E5}" type="pres">
      <dgm:prSet presAssocID="{8A5AEDEC-4756-104C-A682-CC3183278A4F}" presName="node" presStyleLbl="vennNode1" presStyleIdx="2" presStyleCnt="5">
        <dgm:presLayoutVars>
          <dgm:bulletEnabled val="1"/>
        </dgm:presLayoutVars>
      </dgm:prSet>
      <dgm:spPr/>
      <dgm:t>
        <a:bodyPr/>
        <a:lstStyle/>
        <a:p>
          <a:endParaRPr lang="en-US"/>
        </a:p>
      </dgm:t>
    </dgm:pt>
    <dgm:pt modelId="{FCA9D663-FCB8-3549-A066-AA228201F0A4}" type="pres">
      <dgm:prSet presAssocID="{BA2E3AB8-6C9E-624D-AD94-E495E723D67B}" presName="node" presStyleLbl="vennNode1" presStyleIdx="3" presStyleCnt="5">
        <dgm:presLayoutVars>
          <dgm:bulletEnabled val="1"/>
        </dgm:presLayoutVars>
      </dgm:prSet>
      <dgm:spPr/>
      <dgm:t>
        <a:bodyPr/>
        <a:lstStyle/>
        <a:p>
          <a:endParaRPr lang="en-US"/>
        </a:p>
      </dgm:t>
    </dgm:pt>
    <dgm:pt modelId="{4E7D9417-C7D9-114A-9692-5056A2E44DD6}" type="pres">
      <dgm:prSet presAssocID="{8D44D873-A8F7-8445-9C00-26627C56F39E}" presName="node" presStyleLbl="vennNode1" presStyleIdx="4" presStyleCnt="5">
        <dgm:presLayoutVars>
          <dgm:bulletEnabled val="1"/>
        </dgm:presLayoutVars>
      </dgm:prSet>
      <dgm:spPr/>
      <dgm:t>
        <a:bodyPr/>
        <a:lstStyle/>
        <a:p>
          <a:endParaRPr lang="en-US"/>
        </a:p>
      </dgm:t>
    </dgm:pt>
  </dgm:ptLst>
  <dgm:cxnLst>
    <dgm:cxn modelId="{BB113AFE-2380-2A4D-B2B1-0BA5C01EFC2A}" type="presOf" srcId="{8A5AEDEC-4756-104C-A682-CC3183278A4F}" destId="{47531E93-5DA0-0E4D-858E-891D91C935E5}" srcOrd="0" destOrd="0" presId="urn:microsoft.com/office/officeart/2005/8/layout/radial3"/>
    <dgm:cxn modelId="{516CBDD4-ED79-9B41-81E1-31AB1ABD8926}" srcId="{B51B8920-066D-B141-B0D5-3FAE2398110A}" destId="{8D44D873-A8F7-8445-9C00-26627C56F39E}" srcOrd="3" destOrd="0" parTransId="{81B3CFFA-1FBA-F848-9782-0DC3F1E2BB4E}" sibTransId="{9653D29A-9169-0E4B-821A-F2D611D67E56}"/>
    <dgm:cxn modelId="{AB2CDE62-E29C-AD46-800D-BA01AB4426D4}" srcId="{B51B8920-066D-B141-B0D5-3FAE2398110A}" destId="{93CD56DC-5DD7-804D-B0C1-482A5B35DA3F}" srcOrd="0" destOrd="0" parTransId="{9F44309B-DC3A-8F43-86FF-9ACBE615C8E4}" sibTransId="{C4A00AE5-81ED-DE46-96EE-3154F331C5F4}"/>
    <dgm:cxn modelId="{A5D75ADE-67CC-4E41-A9D9-EDEF6B88BFA0}" srcId="{B51B8920-066D-B141-B0D5-3FAE2398110A}" destId="{BA2E3AB8-6C9E-624D-AD94-E495E723D67B}" srcOrd="2" destOrd="0" parTransId="{719F6301-D78D-D44D-8EC1-38ECCECD4DFC}" sibTransId="{B13068F8-7D2F-CC4F-BEDB-73661B85AB29}"/>
    <dgm:cxn modelId="{A7515C5C-29CA-394E-8673-1CEC58B6C68B}" type="presOf" srcId="{93CD56DC-5DD7-804D-B0C1-482A5B35DA3F}" destId="{F99B0925-B51E-B449-9A7D-6388ECDCFDB6}" srcOrd="0" destOrd="0" presId="urn:microsoft.com/office/officeart/2005/8/layout/radial3"/>
    <dgm:cxn modelId="{6D011AA8-6EA9-814F-A29F-EA2D894A0D7E}" type="presOf" srcId="{B51B8920-066D-B141-B0D5-3FAE2398110A}" destId="{F49DCE2D-F2E1-7644-825B-1F130FFFC44C}" srcOrd="0" destOrd="0" presId="urn:microsoft.com/office/officeart/2005/8/layout/radial3"/>
    <dgm:cxn modelId="{C63A02B0-07CD-D747-A93B-532A9CBB1FD7}" type="presOf" srcId="{BA2E3AB8-6C9E-624D-AD94-E495E723D67B}" destId="{FCA9D663-FCB8-3549-A066-AA228201F0A4}" srcOrd="0" destOrd="0" presId="urn:microsoft.com/office/officeart/2005/8/layout/radial3"/>
    <dgm:cxn modelId="{CED607E6-4D61-2C43-BD89-D6236E9B54BD}" srcId="{62C53AA5-16B4-7B4B-B7EE-E9AA2A863D6A}" destId="{B51B8920-066D-B141-B0D5-3FAE2398110A}" srcOrd="0" destOrd="0" parTransId="{07C8FED9-E6C9-AE4F-A858-F4AFDDFB7573}" sibTransId="{6824F03C-898C-8642-BE72-3E92969CC40D}"/>
    <dgm:cxn modelId="{A5BCE036-F37B-6041-B577-4E5CAD78BE8B}" srcId="{B51B8920-066D-B141-B0D5-3FAE2398110A}" destId="{8A5AEDEC-4756-104C-A682-CC3183278A4F}" srcOrd="1" destOrd="0" parTransId="{2C0ED8AC-6837-DF46-AFA1-569E3F1739F2}" sibTransId="{BD039F46-094A-F44B-BC19-C4EF92230980}"/>
    <dgm:cxn modelId="{1B51165E-4A64-8247-ADDE-996C3EBE420F}" type="presOf" srcId="{8D44D873-A8F7-8445-9C00-26627C56F39E}" destId="{4E7D9417-C7D9-114A-9692-5056A2E44DD6}" srcOrd="0" destOrd="0" presId="urn:microsoft.com/office/officeart/2005/8/layout/radial3"/>
    <dgm:cxn modelId="{FC7E8E1E-9A0B-A44D-B176-D9580392594A}" type="presOf" srcId="{62C53AA5-16B4-7B4B-B7EE-E9AA2A863D6A}" destId="{97731FD4-71A6-334F-9C0E-A984959FB4A1}" srcOrd="0" destOrd="0" presId="urn:microsoft.com/office/officeart/2005/8/layout/radial3"/>
    <dgm:cxn modelId="{ADCE14A1-87C3-7846-A172-88D3F5029F4F}" type="presParOf" srcId="{97731FD4-71A6-334F-9C0E-A984959FB4A1}" destId="{C687C773-50BD-F34B-AF17-ABDEE1E54EC4}" srcOrd="0" destOrd="0" presId="urn:microsoft.com/office/officeart/2005/8/layout/radial3"/>
    <dgm:cxn modelId="{A23480AF-FFE3-D244-BA3E-838572329CFF}" type="presParOf" srcId="{C687C773-50BD-F34B-AF17-ABDEE1E54EC4}" destId="{F49DCE2D-F2E1-7644-825B-1F130FFFC44C}" srcOrd="0" destOrd="0" presId="urn:microsoft.com/office/officeart/2005/8/layout/radial3"/>
    <dgm:cxn modelId="{1685F813-A4A4-104D-9162-FA6AA0513AA2}" type="presParOf" srcId="{C687C773-50BD-F34B-AF17-ABDEE1E54EC4}" destId="{F99B0925-B51E-B449-9A7D-6388ECDCFDB6}" srcOrd="1" destOrd="0" presId="urn:microsoft.com/office/officeart/2005/8/layout/radial3"/>
    <dgm:cxn modelId="{B2B81596-64B1-9841-8DC5-568B95F67676}" type="presParOf" srcId="{C687C773-50BD-F34B-AF17-ABDEE1E54EC4}" destId="{47531E93-5DA0-0E4D-858E-891D91C935E5}" srcOrd="2" destOrd="0" presId="urn:microsoft.com/office/officeart/2005/8/layout/radial3"/>
    <dgm:cxn modelId="{8C65087F-565E-574C-89B6-364CD2B1F16D}" type="presParOf" srcId="{C687C773-50BD-F34B-AF17-ABDEE1E54EC4}" destId="{FCA9D663-FCB8-3549-A066-AA228201F0A4}" srcOrd="3" destOrd="0" presId="urn:microsoft.com/office/officeart/2005/8/layout/radial3"/>
    <dgm:cxn modelId="{B9058CED-0623-0345-81A5-8AC9199D95BB}" type="presParOf" srcId="{C687C773-50BD-F34B-AF17-ABDEE1E54EC4}" destId="{4E7D9417-C7D9-114A-9692-5056A2E44DD6}"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DCE2D-F2E1-7644-825B-1F130FFFC44C}">
      <dsp:nvSpPr>
        <dsp:cNvPr id="0" name=""/>
        <dsp:cNvSpPr/>
      </dsp:nvSpPr>
      <dsp:spPr>
        <a:xfrm>
          <a:off x="3733352" y="1526976"/>
          <a:ext cx="3804046" cy="380404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r>
            <a:rPr lang="en-US" sz="5800" kern="1200" dirty="0" smtClean="0"/>
            <a:t>All Summer in a Day</a:t>
          </a:r>
          <a:endParaRPr lang="en-US" sz="5800" kern="1200" dirty="0"/>
        </a:p>
      </dsp:txBody>
      <dsp:txXfrm>
        <a:off x="4290442" y="2084066"/>
        <a:ext cx="2689866" cy="2689866"/>
      </dsp:txXfrm>
    </dsp:sp>
    <dsp:sp modelId="{F99B0925-B51E-B449-9A7D-6388ECDCFDB6}">
      <dsp:nvSpPr>
        <dsp:cNvPr id="0" name=""/>
        <dsp:cNvSpPr/>
      </dsp:nvSpPr>
      <dsp:spPr>
        <a:xfrm>
          <a:off x="4684363" y="679"/>
          <a:ext cx="1902023" cy="190202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Key Words </a:t>
          </a:r>
          <a:endParaRPr lang="en-US" sz="2900" kern="1200" dirty="0"/>
        </a:p>
      </dsp:txBody>
      <dsp:txXfrm>
        <a:off x="4962908" y="279224"/>
        <a:ext cx="1344933" cy="1344933"/>
      </dsp:txXfrm>
    </dsp:sp>
    <dsp:sp modelId="{47531E93-5DA0-0E4D-858E-891D91C935E5}">
      <dsp:nvSpPr>
        <dsp:cNvPr id="0" name=""/>
        <dsp:cNvSpPr/>
      </dsp:nvSpPr>
      <dsp:spPr>
        <a:xfrm>
          <a:off x="7161673" y="2477988"/>
          <a:ext cx="1902023" cy="190202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Feelings</a:t>
          </a:r>
          <a:endParaRPr lang="en-US" sz="2900" kern="1200" dirty="0"/>
        </a:p>
      </dsp:txBody>
      <dsp:txXfrm>
        <a:off x="7440218" y="2756533"/>
        <a:ext cx="1344933" cy="1344933"/>
      </dsp:txXfrm>
    </dsp:sp>
    <dsp:sp modelId="{FCA9D663-FCB8-3549-A066-AA228201F0A4}">
      <dsp:nvSpPr>
        <dsp:cNvPr id="0" name=""/>
        <dsp:cNvSpPr/>
      </dsp:nvSpPr>
      <dsp:spPr>
        <a:xfrm>
          <a:off x="4684363" y="4955297"/>
          <a:ext cx="1902023" cy="190202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Images &amp; Symbols </a:t>
          </a:r>
          <a:endParaRPr lang="en-US" sz="2900" kern="1200" dirty="0"/>
        </a:p>
      </dsp:txBody>
      <dsp:txXfrm>
        <a:off x="4962908" y="5233842"/>
        <a:ext cx="1344933" cy="1344933"/>
      </dsp:txXfrm>
    </dsp:sp>
    <dsp:sp modelId="{4E7D9417-C7D9-114A-9692-5056A2E44DD6}">
      <dsp:nvSpPr>
        <dsp:cNvPr id="0" name=""/>
        <dsp:cNvSpPr/>
      </dsp:nvSpPr>
      <dsp:spPr>
        <a:xfrm>
          <a:off x="2207054" y="2477988"/>
          <a:ext cx="1902023" cy="1902023"/>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Ideas</a:t>
          </a:r>
          <a:endParaRPr lang="en-US" sz="2900" kern="1200" dirty="0"/>
        </a:p>
      </dsp:txBody>
      <dsp:txXfrm>
        <a:off x="2485599" y="2756533"/>
        <a:ext cx="1344933" cy="1344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DDFBD-377E-DC41-A9F7-4930A45A08CB}" type="datetimeFigureOut">
              <a:rPr lang="en-US" smtClean="0"/>
              <a:t>9/5/17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A7905-0806-FF47-9B41-68AE9D833F2B}" type="slidenum">
              <a:rPr lang="en-US" smtClean="0"/>
              <a:t>‹#›</a:t>
            </a:fld>
            <a:endParaRPr lang="en-US"/>
          </a:p>
        </p:txBody>
      </p:sp>
    </p:spTree>
    <p:extLst>
      <p:ext uri="{BB962C8B-B14F-4D97-AF65-F5344CB8AC3E}">
        <p14:creationId xmlns:p14="http://schemas.microsoft.com/office/powerpoint/2010/main" val="98699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34B265-7D10-7446-8146-579D2789E4A9}" type="slidenum">
              <a:rPr lang="en-US" smtClean="0"/>
              <a:t>10</a:t>
            </a:fld>
            <a:endParaRPr lang="en-US"/>
          </a:p>
        </p:txBody>
      </p:sp>
    </p:spTree>
    <p:extLst>
      <p:ext uri="{BB962C8B-B14F-4D97-AF65-F5344CB8AC3E}">
        <p14:creationId xmlns:p14="http://schemas.microsoft.com/office/powerpoint/2010/main" val="191619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B61FB-406E-9A49-BC31-D5AE75FDA855}"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148171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B61FB-406E-9A49-BC31-D5AE75FDA855}"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17316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B61FB-406E-9A49-BC31-D5AE75FDA855}"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52774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B61FB-406E-9A49-BC31-D5AE75FDA855}"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110924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B61FB-406E-9A49-BC31-D5AE75FDA855}" type="datetimeFigureOut">
              <a:rPr lang="en-US" smtClean="0"/>
              <a:t>9/5/17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177533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B61FB-406E-9A49-BC31-D5AE75FDA855}" type="datetimeFigureOut">
              <a:rPr lang="en-US" smtClean="0"/>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8612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B61FB-406E-9A49-BC31-D5AE75FDA855}" type="datetimeFigureOut">
              <a:rPr lang="en-US" smtClean="0"/>
              <a:t>9/5/17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70871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B61FB-406E-9A49-BC31-D5AE75FDA855}" type="datetimeFigureOut">
              <a:rPr lang="en-US" smtClean="0"/>
              <a:t>9/5/17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138659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B61FB-406E-9A49-BC31-D5AE75FDA855}" type="datetimeFigureOut">
              <a:rPr lang="en-US" smtClean="0"/>
              <a:t>9/5/17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4665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B61FB-406E-9A49-BC31-D5AE75FDA855}" type="datetimeFigureOut">
              <a:rPr lang="en-US" smtClean="0"/>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27513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B61FB-406E-9A49-BC31-D5AE75FDA855}" type="datetimeFigureOut">
              <a:rPr lang="en-US" smtClean="0"/>
              <a:t>9/5/17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C1F62-EC63-5745-92FA-DCEFC004CB05}" type="slidenum">
              <a:rPr lang="en-US" smtClean="0"/>
              <a:t>‹#›</a:t>
            </a:fld>
            <a:endParaRPr lang="en-US"/>
          </a:p>
        </p:txBody>
      </p:sp>
    </p:spTree>
    <p:extLst>
      <p:ext uri="{BB962C8B-B14F-4D97-AF65-F5344CB8AC3E}">
        <p14:creationId xmlns:p14="http://schemas.microsoft.com/office/powerpoint/2010/main" val="7034015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B61FB-406E-9A49-BC31-D5AE75FDA855}" type="datetimeFigureOut">
              <a:rPr lang="en-US" smtClean="0"/>
              <a:t>9/5/17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C1F62-EC63-5745-92FA-DCEFC004CB05}" type="slidenum">
              <a:rPr lang="en-US" smtClean="0"/>
              <a:t>‹#›</a:t>
            </a:fld>
            <a:endParaRPr lang="en-US"/>
          </a:p>
        </p:txBody>
      </p:sp>
    </p:spTree>
    <p:extLst>
      <p:ext uri="{BB962C8B-B14F-4D97-AF65-F5344CB8AC3E}">
        <p14:creationId xmlns:p14="http://schemas.microsoft.com/office/powerpoint/2010/main" val="570723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Ykoyl99tHQ" TargetMode="External"/><Relationship Id="rId3" Type="http://schemas.openxmlformats.org/officeDocument/2006/relationships/hyperlink" Target="https://www.youtube.com/watch?v=P_UUVwTaem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8N3LihLvfa0" TargetMode="Externa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1450" y="299734"/>
            <a:ext cx="7500135" cy="2387600"/>
          </a:xfrm>
        </p:spPr>
        <p:txBody>
          <a:bodyPr/>
          <a:lstStyle/>
          <a:p>
            <a:r>
              <a:rPr lang="en-US" dirty="0" smtClean="0"/>
              <a:t>All Summer in A Day </a:t>
            </a:r>
            <a:endParaRPr lang="en-US" dirty="0"/>
          </a:p>
        </p:txBody>
      </p:sp>
      <p:sp>
        <p:nvSpPr>
          <p:cNvPr id="3" name="Subtitle 2"/>
          <p:cNvSpPr>
            <a:spLocks noGrp="1"/>
          </p:cNvSpPr>
          <p:nvPr>
            <p:ph type="subTitle" idx="1"/>
          </p:nvPr>
        </p:nvSpPr>
        <p:spPr>
          <a:xfrm>
            <a:off x="3729517" y="2687334"/>
            <a:ext cx="9144000" cy="1655762"/>
          </a:xfrm>
        </p:spPr>
        <p:txBody>
          <a:bodyPr/>
          <a:lstStyle/>
          <a:p>
            <a:r>
              <a:rPr lang="en-US" dirty="0" smtClean="0"/>
              <a:t>By Ray Bradbury </a:t>
            </a:r>
            <a:endParaRPr lang="en-US" dirty="0"/>
          </a:p>
        </p:txBody>
      </p:sp>
      <p:pic>
        <p:nvPicPr>
          <p:cNvPr id="4" name="Picture 3"/>
          <p:cNvPicPr>
            <a:picLocks noChangeAspect="1"/>
          </p:cNvPicPr>
          <p:nvPr/>
        </p:nvPicPr>
        <p:blipFill>
          <a:blip r:embed="rId2"/>
          <a:stretch>
            <a:fillRect/>
          </a:stretch>
        </p:blipFill>
        <p:spPr>
          <a:xfrm>
            <a:off x="465049" y="299734"/>
            <a:ext cx="3987800" cy="6032500"/>
          </a:xfrm>
          <a:prstGeom prst="rect">
            <a:avLst/>
          </a:prstGeom>
        </p:spPr>
      </p:pic>
    </p:spTree>
    <p:extLst>
      <p:ext uri="{BB962C8B-B14F-4D97-AF65-F5344CB8AC3E}">
        <p14:creationId xmlns:p14="http://schemas.microsoft.com/office/powerpoint/2010/main" val="91358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48" y="0"/>
            <a:ext cx="10515600" cy="1325563"/>
          </a:xfrm>
        </p:spPr>
        <p:txBody>
          <a:bodyPr/>
          <a:lstStyle/>
          <a:p>
            <a:r>
              <a:rPr lang="en-US" dirty="0" smtClean="0"/>
              <a:t>Opening Activities</a:t>
            </a:r>
            <a:endParaRPr lang="en-US" dirty="0"/>
          </a:p>
        </p:txBody>
      </p:sp>
      <p:sp>
        <p:nvSpPr>
          <p:cNvPr id="3" name="Content Placeholder 2"/>
          <p:cNvSpPr>
            <a:spLocks noGrp="1"/>
          </p:cNvSpPr>
          <p:nvPr>
            <p:ph idx="1"/>
          </p:nvPr>
        </p:nvSpPr>
        <p:spPr>
          <a:xfrm>
            <a:off x="694362" y="1126983"/>
            <a:ext cx="10515600" cy="4351338"/>
          </a:xfrm>
        </p:spPr>
        <p:txBody>
          <a:bodyPr/>
          <a:lstStyle/>
          <a:p>
            <a:r>
              <a:rPr lang="en-US" dirty="0" smtClean="0"/>
              <a:t>Writing Prompt: How would you describe sunshine to someone who has never experienced it? Include similes, metaphors, and other figurative language in your description. </a:t>
            </a:r>
          </a:p>
          <a:p>
            <a:endParaRPr lang="en-US" dirty="0"/>
          </a:p>
          <a:p>
            <a:r>
              <a:rPr lang="en-US" dirty="0" smtClean="0"/>
              <a:t>Would You Rather Discussion: Would you rather be right about something but no one believe you, or be wrong about something and have everyone believe you? Why? </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9996" y="4031628"/>
            <a:ext cx="4575424" cy="2573676"/>
          </a:xfrm>
          <a:prstGeom prst="rect">
            <a:avLst/>
          </a:prstGeom>
        </p:spPr>
      </p:pic>
    </p:spTree>
    <p:extLst>
      <p:ext uri="{BB962C8B-B14F-4D97-AF65-F5344CB8AC3E}">
        <p14:creationId xmlns:p14="http://schemas.microsoft.com/office/powerpoint/2010/main" val="123989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i="1" u="sng" dirty="0" smtClean="0"/>
              <a:t>Vital</a:t>
            </a:r>
            <a:r>
              <a:rPr lang="en-US" dirty="0" smtClean="0"/>
              <a:t>: Extremely important</a:t>
            </a:r>
          </a:p>
          <a:p>
            <a:r>
              <a:rPr lang="en-US" i="1" u="sng" dirty="0" smtClean="0"/>
              <a:t>Tumultuous</a:t>
            </a:r>
            <a:r>
              <a:rPr lang="en-US" dirty="0" smtClean="0"/>
              <a:t>: Unrestrained</a:t>
            </a:r>
          </a:p>
          <a:p>
            <a:r>
              <a:rPr lang="en-US" i="1" u="sng" dirty="0" smtClean="0"/>
              <a:t>Slacken</a:t>
            </a:r>
            <a:r>
              <a:rPr lang="en-US" dirty="0" smtClean="0"/>
              <a:t>: To become less intense</a:t>
            </a:r>
          </a:p>
          <a:p>
            <a:r>
              <a:rPr lang="en-US" i="1" u="sng" dirty="0" smtClean="0"/>
              <a:t>Resilient</a:t>
            </a:r>
            <a:r>
              <a:rPr lang="en-US" dirty="0" smtClean="0"/>
              <a:t>: Able to recover quickly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1371" y="1027906"/>
            <a:ext cx="4747469" cy="3560602"/>
          </a:xfrm>
          <a:prstGeom prst="rect">
            <a:avLst/>
          </a:prstGeom>
        </p:spPr>
      </p:pic>
    </p:spTree>
    <p:extLst>
      <p:ext uri="{BB962C8B-B14F-4D97-AF65-F5344CB8AC3E}">
        <p14:creationId xmlns:p14="http://schemas.microsoft.com/office/powerpoint/2010/main" val="1825182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25" y="0"/>
            <a:ext cx="10515600" cy="1325563"/>
          </a:xfrm>
        </p:spPr>
        <p:txBody>
          <a:bodyPr/>
          <a:lstStyle/>
          <a:p>
            <a:r>
              <a:rPr lang="en-US" dirty="0" smtClean="0"/>
              <a:t>Text-Dependent Questions</a:t>
            </a:r>
            <a:endParaRPr lang="en-US" dirty="0"/>
          </a:p>
        </p:txBody>
      </p:sp>
      <p:sp>
        <p:nvSpPr>
          <p:cNvPr id="3" name="Content Placeholder 2"/>
          <p:cNvSpPr>
            <a:spLocks noGrp="1"/>
          </p:cNvSpPr>
          <p:nvPr>
            <p:ph idx="1"/>
          </p:nvPr>
        </p:nvSpPr>
        <p:spPr>
          <a:xfrm>
            <a:off x="468330" y="1198901"/>
            <a:ext cx="11398322" cy="4351338"/>
          </a:xfrm>
        </p:spPr>
        <p:txBody>
          <a:bodyPr>
            <a:normAutofit fontScale="92500"/>
          </a:bodyPr>
          <a:lstStyle/>
          <a:p>
            <a:r>
              <a:rPr lang="en-US" dirty="0" smtClean="0"/>
              <a:t>How does Margot describe the sun? Why are these descriptions important to the story? How does it enhance our understanding of her character? </a:t>
            </a:r>
          </a:p>
          <a:p>
            <a:r>
              <a:rPr lang="en-US" dirty="0" smtClean="0"/>
              <a:t>In what ways is Margot different from the children? </a:t>
            </a:r>
          </a:p>
          <a:p>
            <a:r>
              <a:rPr lang="en-US" dirty="0" smtClean="0"/>
              <a:t>How does the setting affect the conflict between Margot and the other children? </a:t>
            </a:r>
          </a:p>
          <a:p>
            <a:r>
              <a:rPr lang="en-US" dirty="0" smtClean="0"/>
              <a:t>What does Margot’s shower experience tell us about her ability to cope on Venus? </a:t>
            </a:r>
          </a:p>
          <a:p>
            <a:r>
              <a:rPr lang="en-US" dirty="0" smtClean="0"/>
              <a:t>What is the significance of the following simile: “They stood as if someone had driven them, like so many stakes, into the floor.” </a:t>
            </a:r>
          </a:p>
          <a:p>
            <a:r>
              <a:rPr lang="en-US" dirty="0" smtClean="0"/>
              <a:t>Did the sun change the children? According to the text, did the children change for the better? </a:t>
            </a:r>
            <a:endParaRPr lang="en-US" dirty="0"/>
          </a:p>
        </p:txBody>
      </p:sp>
    </p:spTree>
    <p:extLst>
      <p:ext uri="{BB962C8B-B14F-4D97-AF65-F5344CB8AC3E}">
        <p14:creationId xmlns:p14="http://schemas.microsoft.com/office/powerpoint/2010/main" val="119146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Text-Dependent Questions Continued</a:t>
            </a:r>
            <a:endParaRPr lang="en-US" dirty="0"/>
          </a:p>
        </p:txBody>
      </p:sp>
      <p:sp>
        <p:nvSpPr>
          <p:cNvPr id="3" name="Content Placeholder 2"/>
          <p:cNvSpPr>
            <a:spLocks noGrp="1"/>
          </p:cNvSpPr>
          <p:nvPr>
            <p:ph idx="1"/>
          </p:nvPr>
        </p:nvSpPr>
        <p:spPr/>
        <p:txBody>
          <a:bodyPr/>
          <a:lstStyle/>
          <a:p>
            <a:r>
              <a:rPr lang="en-US" dirty="0" smtClean="0"/>
              <a:t>How does Bradbury use “white” imagery to describe Margot? Why might he do this? What do you think this symbolizes? </a:t>
            </a:r>
          </a:p>
          <a:p>
            <a:r>
              <a:rPr lang="en-US" dirty="0" smtClean="0"/>
              <a:t>What part of the story is most indicative of Margot’s character? </a:t>
            </a:r>
          </a:p>
          <a:p>
            <a:r>
              <a:rPr lang="en-US" dirty="0" smtClean="0"/>
              <a:t>How will Margot respond to the children after the story is over? </a:t>
            </a:r>
          </a:p>
          <a:p>
            <a:r>
              <a:rPr lang="en-US" dirty="0" smtClean="0"/>
              <a:t>What is the theme of the story? What specific quotes support the story’s theme? </a:t>
            </a:r>
            <a:endParaRPr lang="en-US" dirty="0"/>
          </a:p>
        </p:txBody>
      </p:sp>
    </p:spTree>
    <p:extLst>
      <p:ext uri="{BB962C8B-B14F-4D97-AF65-F5344CB8AC3E}">
        <p14:creationId xmlns:p14="http://schemas.microsoft.com/office/powerpoint/2010/main" val="173881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2139" y="1890445"/>
            <a:ext cx="4949861" cy="2784297"/>
          </a:xfrm>
          <a:prstGeom prst="rect">
            <a:avLst/>
          </a:prstGeom>
        </p:spPr>
      </p:pic>
      <p:sp>
        <p:nvSpPr>
          <p:cNvPr id="2" name="Title 1"/>
          <p:cNvSpPr>
            <a:spLocks noGrp="1"/>
          </p:cNvSpPr>
          <p:nvPr>
            <p:ph type="title"/>
          </p:nvPr>
        </p:nvSpPr>
        <p:spPr>
          <a:xfrm>
            <a:off x="-66784" y="-302061"/>
            <a:ext cx="11805007" cy="1325562"/>
          </a:xfrm>
        </p:spPr>
        <p:txBody>
          <a:bodyPr/>
          <a:lstStyle/>
          <a:p>
            <a:r>
              <a:rPr lang="en-US" i="1" dirty="0" smtClean="0"/>
              <a:t>All Summer in a Day </a:t>
            </a:r>
            <a:r>
              <a:rPr lang="en-US" dirty="0" smtClean="0"/>
              <a:t>by Isaac Ray Bradbury </a:t>
            </a:r>
            <a:endParaRPr lang="en-US" dirty="0"/>
          </a:p>
        </p:txBody>
      </p:sp>
      <p:sp>
        <p:nvSpPr>
          <p:cNvPr id="3" name="Content Placeholder 2"/>
          <p:cNvSpPr>
            <a:spLocks noGrp="1"/>
          </p:cNvSpPr>
          <p:nvPr>
            <p:ph idx="1"/>
          </p:nvPr>
        </p:nvSpPr>
        <p:spPr>
          <a:xfrm>
            <a:off x="277403" y="831975"/>
            <a:ext cx="8365972" cy="4351337"/>
          </a:xfrm>
        </p:spPr>
        <p:txBody>
          <a:bodyPr>
            <a:noAutofit/>
          </a:bodyPr>
          <a:lstStyle/>
          <a:p>
            <a:r>
              <a:rPr lang="en-US" dirty="0" smtClean="0"/>
              <a:t>We talked the other day about CHANGE and the generalizations that go along with it:</a:t>
            </a:r>
          </a:p>
          <a:p>
            <a:endParaRPr lang="en-US" dirty="0" smtClean="0"/>
          </a:p>
          <a:p>
            <a:pPr marL="617220" lvl="1" indent="-342900">
              <a:buFont typeface="+mj-lt"/>
              <a:buAutoNum type="arabicPeriod"/>
            </a:pPr>
            <a:r>
              <a:rPr lang="en-US" dirty="0" smtClean="0"/>
              <a:t>Change is linked to time. </a:t>
            </a:r>
          </a:p>
          <a:p>
            <a:pPr marL="617220" lvl="1" indent="-342900">
              <a:buFont typeface="+mj-lt"/>
              <a:buAutoNum type="arabicPeriod"/>
            </a:pPr>
            <a:r>
              <a:rPr lang="en-US" dirty="0" smtClean="0"/>
              <a:t>Change may be positive or negative. </a:t>
            </a:r>
          </a:p>
          <a:p>
            <a:pPr marL="617220" lvl="1" indent="-342900">
              <a:buFont typeface="+mj-lt"/>
              <a:buAutoNum type="arabicPeriod"/>
            </a:pPr>
            <a:r>
              <a:rPr lang="en-US" dirty="0" smtClean="0"/>
              <a:t>Change may be perceived as orderly or random. </a:t>
            </a:r>
          </a:p>
          <a:p>
            <a:pPr marL="617220" lvl="1" indent="-342900">
              <a:buFont typeface="+mj-lt"/>
              <a:buAutoNum type="arabicPeriod"/>
            </a:pPr>
            <a:r>
              <a:rPr lang="en-US" dirty="0" smtClean="0"/>
              <a:t>Change is everywhere. </a:t>
            </a:r>
          </a:p>
          <a:p>
            <a:pPr marL="617220" lvl="1" indent="-342900">
              <a:buFont typeface="+mj-lt"/>
              <a:buAutoNum type="arabicPeriod"/>
            </a:pPr>
            <a:r>
              <a:rPr lang="en-US" dirty="0" smtClean="0"/>
              <a:t>Change may happen naturally or be caused by people. </a:t>
            </a:r>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r>
              <a:rPr lang="en-US" dirty="0" smtClean="0"/>
              <a:t>Think about specific examples from the text that fit into these CHANGE generalization categories. You will work as a group to think of examples you can add to the class poster. We will rotate after 3-4 minutes. </a:t>
            </a:r>
          </a:p>
        </p:txBody>
      </p:sp>
    </p:spTree>
    <p:extLst>
      <p:ext uri="{BB962C8B-B14F-4D97-AF65-F5344CB8AC3E}">
        <p14:creationId xmlns:p14="http://schemas.microsoft.com/office/powerpoint/2010/main" val="188594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4" y="129455"/>
            <a:ext cx="10810262" cy="1325562"/>
          </a:xfrm>
        </p:spPr>
        <p:txBody>
          <a:bodyPr/>
          <a:lstStyle/>
          <a:p>
            <a:r>
              <a:rPr lang="en-US" dirty="0" smtClean="0"/>
              <a:t>Discussion – </a:t>
            </a:r>
            <a:r>
              <a:rPr lang="en-US" sz="3600" dirty="0" smtClean="0"/>
              <a:t>Group/Whole Class Share Out</a:t>
            </a:r>
            <a:endParaRPr lang="en-US" sz="3600" dirty="0"/>
          </a:p>
        </p:txBody>
      </p:sp>
      <p:sp>
        <p:nvSpPr>
          <p:cNvPr id="3" name="Content Placeholder 2"/>
          <p:cNvSpPr>
            <a:spLocks noGrp="1"/>
          </p:cNvSpPr>
          <p:nvPr>
            <p:ph idx="1"/>
          </p:nvPr>
        </p:nvSpPr>
        <p:spPr>
          <a:xfrm>
            <a:off x="544529" y="1828800"/>
            <a:ext cx="10520737" cy="4351337"/>
          </a:xfrm>
        </p:spPr>
        <p:txBody>
          <a:bodyPr>
            <a:noAutofit/>
          </a:bodyPr>
          <a:lstStyle/>
          <a:p>
            <a:r>
              <a:rPr lang="en-US" sz="2400" dirty="0" smtClean="0"/>
              <a:t>How is change linked to time in the story?</a:t>
            </a:r>
          </a:p>
          <a:p>
            <a:r>
              <a:rPr lang="en-US" sz="2400" dirty="0" smtClean="0"/>
              <a:t>Are the changes that occur in the story positive or negative? </a:t>
            </a:r>
          </a:p>
          <a:p>
            <a:r>
              <a:rPr lang="en-US" sz="2400" dirty="0" smtClean="0"/>
              <a:t>Discuss whether you think the changes (not just in people) from the beginning to the end of the story are orderly, random, or both.</a:t>
            </a:r>
          </a:p>
          <a:p>
            <a:r>
              <a:rPr lang="en-US" sz="2400" dirty="0" smtClean="0"/>
              <a:t>Give a specific example from the story illustrating where change is everywhere. </a:t>
            </a:r>
          </a:p>
          <a:p>
            <a:r>
              <a:rPr lang="en-US" sz="2400" dirty="0" smtClean="0"/>
              <a:t>What influence does Margot have over change in her life? Those around her?</a:t>
            </a:r>
            <a:endParaRPr lang="en-US" sz="2400" dirty="0"/>
          </a:p>
        </p:txBody>
      </p:sp>
    </p:spTree>
    <p:extLst>
      <p:ext uri="{BB962C8B-B14F-4D97-AF65-F5344CB8AC3E}">
        <p14:creationId xmlns:p14="http://schemas.microsoft.com/office/powerpoint/2010/main" val="14762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4670817"/>
              </p:ext>
            </p:extLst>
          </p:nvPr>
        </p:nvGraphicFramePr>
        <p:xfrm>
          <a:off x="0" y="0"/>
          <a:ext cx="1127075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208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32305" y="69116"/>
            <a:ext cx="5690017" cy="6788884"/>
          </a:xfrm>
        </p:spPr>
      </p:pic>
      <p:sp>
        <p:nvSpPr>
          <p:cNvPr id="6" name="TextBox 5"/>
          <p:cNvSpPr txBox="1"/>
          <p:nvPr/>
        </p:nvSpPr>
        <p:spPr>
          <a:xfrm>
            <a:off x="575353" y="734995"/>
            <a:ext cx="5520647" cy="5693866"/>
          </a:xfrm>
          <a:prstGeom prst="rect">
            <a:avLst/>
          </a:prstGeom>
          <a:noFill/>
        </p:spPr>
        <p:txBody>
          <a:bodyPr wrap="square" rtlCol="0">
            <a:spAutoFit/>
          </a:bodyPr>
          <a:lstStyle/>
          <a:p>
            <a:pPr marL="342900" indent="-342900">
              <a:buAutoNum type="arabicPeriod"/>
            </a:pPr>
            <a:r>
              <a:rPr lang="en-US" sz="2800" dirty="0" smtClean="0"/>
              <a:t>How does the setting contribute to the development of character? How is the setting symbolic of characters and conflict? </a:t>
            </a:r>
          </a:p>
          <a:p>
            <a:pPr marL="342900" indent="-342900">
              <a:buAutoNum type="arabicPeriod"/>
            </a:pPr>
            <a:r>
              <a:rPr lang="en-US" sz="2800" dirty="0" smtClean="0"/>
              <a:t>How would the theme of the story be different if Margot had not been locked in the closet? </a:t>
            </a:r>
          </a:p>
          <a:p>
            <a:pPr marL="342900" indent="-342900">
              <a:buAutoNum type="arabicPeriod"/>
            </a:pPr>
            <a:r>
              <a:rPr lang="en-US" sz="2800" dirty="0" smtClean="0"/>
              <a:t>How does Bradbury’s characterization of Margot create conflict in the plot? </a:t>
            </a:r>
          </a:p>
          <a:p>
            <a:pPr marL="342900" indent="-342900">
              <a:buAutoNum type="arabicPeriod"/>
            </a:pPr>
            <a:r>
              <a:rPr lang="en-US" sz="2800" dirty="0" smtClean="0"/>
              <a:t>How does the point of view (3</a:t>
            </a:r>
            <a:r>
              <a:rPr lang="en-US" sz="2800" baseline="30000" dirty="0" smtClean="0"/>
              <a:t>rd</a:t>
            </a:r>
            <a:r>
              <a:rPr lang="en-US" sz="2800" dirty="0" smtClean="0"/>
              <a:t> person limited) influence the mood of the story? </a:t>
            </a:r>
          </a:p>
        </p:txBody>
      </p:sp>
    </p:spTree>
    <p:extLst>
      <p:ext uri="{BB962C8B-B14F-4D97-AF65-F5344CB8AC3E}">
        <p14:creationId xmlns:p14="http://schemas.microsoft.com/office/powerpoint/2010/main" val="1275194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4298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Touching Spirit Bear Connection </a:t>
            </a:r>
            <a:endParaRPr lang="en-US" dirty="0"/>
          </a:p>
        </p:txBody>
      </p:sp>
      <p:sp>
        <p:nvSpPr>
          <p:cNvPr id="3" name="Content Placeholder 2"/>
          <p:cNvSpPr>
            <a:spLocks noGrp="1"/>
          </p:cNvSpPr>
          <p:nvPr>
            <p:ph idx="1"/>
          </p:nvPr>
        </p:nvSpPr>
        <p:spPr/>
        <p:txBody>
          <a:bodyPr/>
          <a:lstStyle/>
          <a:p>
            <a:r>
              <a:rPr lang="en-US" dirty="0" smtClean="0"/>
              <a:t>Your class novel for this quarter is Touching Spirit Bear by Ben </a:t>
            </a:r>
            <a:r>
              <a:rPr lang="en-US" dirty="0" err="1" smtClean="0"/>
              <a:t>Mikaelsen</a:t>
            </a:r>
            <a:r>
              <a:rPr lang="en-US" dirty="0" smtClean="0"/>
              <a:t>. </a:t>
            </a:r>
          </a:p>
          <a:p>
            <a:r>
              <a:rPr lang="en-US" dirty="0" smtClean="0"/>
              <a:t>As we read the first few chapters think about how Cole (or other characters) are similar to Margot. How is the concept of change reflected in the lives of characters within the story? </a:t>
            </a:r>
            <a:endParaRPr lang="en-US" dirty="0"/>
          </a:p>
        </p:txBody>
      </p:sp>
    </p:spTree>
    <p:extLst>
      <p:ext uri="{BB962C8B-B14F-4D97-AF65-F5344CB8AC3E}">
        <p14:creationId xmlns:p14="http://schemas.microsoft.com/office/powerpoint/2010/main" val="488314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2721" y="1028541"/>
            <a:ext cx="10965671" cy="4489807"/>
          </a:xfrm>
        </p:spPr>
      </p:pic>
    </p:spTree>
    <p:extLst>
      <p:ext uri="{BB962C8B-B14F-4D97-AF65-F5344CB8AC3E}">
        <p14:creationId xmlns:p14="http://schemas.microsoft.com/office/powerpoint/2010/main" val="84015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2012" y="758952"/>
            <a:ext cx="6482994" cy="4041648"/>
          </a:xfrm>
        </p:spPr>
        <p:txBody>
          <a:bodyPr>
            <a:normAutofit/>
          </a:bodyPr>
          <a:lstStyle/>
          <a:p>
            <a:pPr algn="ctr"/>
            <a:r>
              <a:rPr lang="en-US" sz="6600" dirty="0"/>
              <a:t>6</a:t>
            </a:r>
            <a:r>
              <a:rPr lang="en-US" sz="6600" baseline="30000" dirty="0" smtClean="0"/>
              <a:t>th</a:t>
            </a:r>
            <a:r>
              <a:rPr lang="en-US" sz="6600" dirty="0" smtClean="0"/>
              <a:t> Grade RAV: Welcome </a:t>
            </a:r>
            <a:br>
              <a:rPr lang="en-US" sz="6600" dirty="0" smtClean="0"/>
            </a:br>
            <a:r>
              <a:rPr lang="en-US" sz="6600" dirty="0" smtClean="0"/>
              <a:t>to 2017! </a:t>
            </a:r>
            <a:endParaRPr lang="en-US" sz="6600"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4013" y="73572"/>
            <a:ext cx="4379502" cy="6641018"/>
          </a:xfrm>
          <a:prstGeom prst="rect">
            <a:avLst/>
          </a:prstGeom>
        </p:spPr>
      </p:pic>
    </p:spTree>
    <p:extLst>
      <p:ext uri="{BB962C8B-B14F-4D97-AF65-F5344CB8AC3E}">
        <p14:creationId xmlns:p14="http://schemas.microsoft.com/office/powerpoint/2010/main" val="1519512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786"/>
            <a:ext cx="10338063" cy="1325562"/>
          </a:xfrm>
        </p:spPr>
        <p:txBody>
          <a:bodyPr>
            <a:normAutofit/>
          </a:bodyPr>
          <a:lstStyle/>
          <a:p>
            <a:r>
              <a:rPr lang="en-US" sz="4000" i="1" dirty="0" smtClean="0"/>
              <a:t>Touching Spirit Bear </a:t>
            </a:r>
            <a:r>
              <a:rPr lang="en-US" sz="4000" dirty="0" smtClean="0"/>
              <a:t>by Ben </a:t>
            </a:r>
            <a:r>
              <a:rPr lang="en-US" sz="4000" dirty="0" err="1" smtClean="0"/>
              <a:t>Mikaelsen</a:t>
            </a:r>
            <a:r>
              <a:rPr lang="en-US" sz="4000" dirty="0" smtClean="0"/>
              <a:t> </a:t>
            </a:r>
            <a:endParaRPr lang="en-US" sz="4000" dirty="0"/>
          </a:p>
        </p:txBody>
      </p:sp>
      <p:sp>
        <p:nvSpPr>
          <p:cNvPr id="3" name="Content Placeholder 2"/>
          <p:cNvSpPr>
            <a:spLocks noGrp="1"/>
          </p:cNvSpPr>
          <p:nvPr>
            <p:ph idx="1"/>
          </p:nvPr>
        </p:nvSpPr>
        <p:spPr>
          <a:xfrm>
            <a:off x="799535" y="1592495"/>
            <a:ext cx="8595360" cy="4351337"/>
          </a:xfrm>
        </p:spPr>
        <p:txBody>
          <a:bodyPr>
            <a:normAutofit fontScale="92500" lnSpcReduction="20000"/>
          </a:bodyPr>
          <a:lstStyle/>
          <a:p>
            <a:r>
              <a:rPr lang="en-US" dirty="0" smtClean="0"/>
              <a:t>Ben was raised in Bolivia, South America and was teased about the color of his skin growing up. </a:t>
            </a:r>
          </a:p>
          <a:p>
            <a:r>
              <a:rPr lang="en-US" dirty="0" smtClean="0"/>
              <a:t>He never planned on becoming an author, but was encouraged by one of his teachers in college to capture his ideas and put them on paper. </a:t>
            </a:r>
          </a:p>
          <a:p>
            <a:r>
              <a:rPr lang="en-US" dirty="0" smtClean="0"/>
              <a:t>He started writing full time in 1984 and it took him almost 6 years and 127 rejections from publishers before his first book, </a:t>
            </a:r>
            <a:r>
              <a:rPr lang="en-US" i="1" dirty="0" smtClean="0"/>
              <a:t>Rescue Josh McGuire </a:t>
            </a:r>
            <a:r>
              <a:rPr lang="en-US" dirty="0" smtClean="0"/>
              <a:t>was published. </a:t>
            </a:r>
          </a:p>
          <a:p>
            <a:r>
              <a:rPr lang="en-US" dirty="0" smtClean="0"/>
              <a:t>Touching Spirit Bear was published in 2001 and was just picked up to be turned into a feature film. </a:t>
            </a:r>
          </a:p>
          <a:p>
            <a:r>
              <a:rPr lang="en-US" dirty="0" smtClean="0"/>
              <a:t>Ben actually owned a 750 pound American Black Bear for 26 years, until its death in 2010.</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4563" y="0"/>
            <a:ext cx="2277438" cy="349517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0805" y="3688422"/>
            <a:ext cx="1744953" cy="2646024"/>
          </a:xfrm>
          <a:prstGeom prst="rect">
            <a:avLst/>
          </a:prstGeom>
        </p:spPr>
      </p:pic>
    </p:spTree>
    <p:extLst>
      <p:ext uri="{BB962C8B-B14F-4D97-AF65-F5344CB8AC3E}">
        <p14:creationId xmlns:p14="http://schemas.microsoft.com/office/powerpoint/2010/main" val="1743136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25918" y="-15412"/>
            <a:ext cx="9164548" cy="6873412"/>
          </a:xfrm>
        </p:spPr>
      </p:pic>
    </p:spTree>
    <p:extLst>
      <p:ext uri="{BB962C8B-B14F-4D97-AF65-F5344CB8AC3E}">
        <p14:creationId xmlns:p14="http://schemas.microsoft.com/office/powerpoint/2010/main" val="930570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4399" y="3407"/>
            <a:ext cx="9894013" cy="6854593"/>
          </a:xfrm>
        </p:spPr>
      </p:pic>
    </p:spTree>
    <p:extLst>
      <p:ext uri="{BB962C8B-B14F-4D97-AF65-F5344CB8AC3E}">
        <p14:creationId xmlns:p14="http://schemas.microsoft.com/office/powerpoint/2010/main" val="213050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148" y="-76029"/>
            <a:ext cx="9692640" cy="1325562"/>
          </a:xfrm>
        </p:spPr>
        <p:txBody>
          <a:bodyPr/>
          <a:lstStyle/>
          <a:p>
            <a:r>
              <a:rPr lang="en-US" dirty="0" smtClean="0"/>
              <a:t>Book Trailer Analysis </a:t>
            </a:r>
            <a:endParaRPr lang="en-US" dirty="0"/>
          </a:p>
        </p:txBody>
      </p:sp>
      <p:sp>
        <p:nvSpPr>
          <p:cNvPr id="3" name="Content Placeholder 2"/>
          <p:cNvSpPr>
            <a:spLocks noGrp="1"/>
          </p:cNvSpPr>
          <p:nvPr>
            <p:ph idx="1"/>
          </p:nvPr>
        </p:nvSpPr>
        <p:spPr>
          <a:xfrm>
            <a:off x="595181" y="1489752"/>
            <a:ext cx="9772573" cy="4351337"/>
          </a:xfrm>
        </p:spPr>
        <p:txBody>
          <a:bodyPr>
            <a:normAutofit lnSpcReduction="10000"/>
          </a:bodyPr>
          <a:lstStyle/>
          <a:p>
            <a:r>
              <a:rPr lang="en-US" dirty="0" smtClean="0"/>
              <a:t>We are going to watch the trailer a couple of times - each time thinking about a different element of the literacy web: feelings, images and symbols, key words, ideas, and structure. </a:t>
            </a:r>
          </a:p>
          <a:p>
            <a:r>
              <a:rPr lang="en-US" dirty="0" smtClean="0"/>
              <a:t>This visual analysis of the trailer will not only help set the context for the story, but allow us to start to visualize the settings and characters as we read.</a:t>
            </a:r>
          </a:p>
          <a:p>
            <a:endParaRPr lang="en-US" dirty="0"/>
          </a:p>
          <a:p>
            <a:endParaRPr lang="en-US" dirty="0" smtClean="0"/>
          </a:p>
          <a:p>
            <a:endParaRPr lang="en-US" dirty="0"/>
          </a:p>
          <a:p>
            <a:r>
              <a:rPr lang="en-US" dirty="0"/>
              <a:t> </a:t>
            </a:r>
            <a:r>
              <a:rPr lang="en-US" dirty="0">
                <a:hlinkClick r:id="rId2"/>
              </a:rPr>
              <a:t>https://</a:t>
            </a:r>
            <a:r>
              <a:rPr lang="en-US" dirty="0" smtClean="0">
                <a:hlinkClick r:id="rId2"/>
              </a:rPr>
              <a:t>www.youtube.com/watch?v=eYkoyl99tHQ</a:t>
            </a:r>
            <a:r>
              <a:rPr lang="en-US" dirty="0" smtClean="0"/>
              <a:t> </a:t>
            </a:r>
          </a:p>
          <a:p>
            <a:endParaRPr lang="en-US" dirty="0" smtClean="0">
              <a:hlinkClick r:id="rId3"/>
            </a:endParaRPr>
          </a:p>
          <a:p>
            <a:endParaRPr lang="en-US" dirty="0">
              <a:hlinkClick r:id="rId3"/>
            </a:endParaRPr>
          </a:p>
          <a:p>
            <a:endParaRPr lang="en-US" dirty="0" smtClean="0">
              <a:hlinkClick r:id=""/>
            </a:endParaRPr>
          </a:p>
        </p:txBody>
      </p:sp>
    </p:spTree>
    <p:extLst>
      <p:ext uri="{BB962C8B-B14F-4D97-AF65-F5344CB8AC3E}">
        <p14:creationId xmlns:p14="http://schemas.microsoft.com/office/powerpoint/2010/main" val="335744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70589" y="-66782"/>
            <a:ext cx="6924782" cy="6924782"/>
          </a:xfrm>
        </p:spPr>
      </p:pic>
    </p:spTree>
    <p:extLst>
      <p:ext uri="{BB962C8B-B14F-4D97-AF65-F5344CB8AC3E}">
        <p14:creationId xmlns:p14="http://schemas.microsoft.com/office/powerpoint/2010/main" val="1410976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67" y="365760"/>
            <a:ext cx="10862045" cy="548640"/>
          </a:xfrm>
        </p:spPr>
        <p:txBody>
          <a:bodyPr>
            <a:normAutofit fontScale="90000"/>
          </a:bodyPr>
          <a:lstStyle/>
          <a:p>
            <a:pPr algn="ctr"/>
            <a:r>
              <a:rPr lang="en-US" sz="4000" dirty="0" smtClean="0"/>
              <a:t>Character Matrix – For Interactive Journals</a:t>
            </a:r>
            <a:endParaRPr lang="en-US" sz="4000" dirty="0"/>
          </a:p>
        </p:txBody>
      </p:sp>
      <p:graphicFrame>
        <p:nvGraphicFramePr>
          <p:cNvPr id="4" name="Content Placeholder 3"/>
          <p:cNvGraphicFramePr>
            <a:graphicFrameLocks noGrp="1"/>
          </p:cNvGraphicFramePr>
          <p:nvPr>
            <p:ph idx="1"/>
            <p:extLst/>
          </p:nvPr>
        </p:nvGraphicFramePr>
        <p:xfrm>
          <a:off x="308223" y="1027417"/>
          <a:ext cx="10839240" cy="4929367"/>
        </p:xfrm>
        <a:graphic>
          <a:graphicData uri="http://schemas.openxmlformats.org/drawingml/2006/table">
            <a:tbl>
              <a:tblPr firstRow="1" bandRow="1">
                <a:tableStyleId>{5C22544A-7EE6-4342-B048-85BDC9FD1C3A}</a:tableStyleId>
              </a:tblPr>
              <a:tblGrid>
                <a:gridCol w="2167848"/>
                <a:gridCol w="2167848"/>
                <a:gridCol w="2167848"/>
                <a:gridCol w="2167848"/>
                <a:gridCol w="2167848"/>
              </a:tblGrid>
              <a:tr h="1428107">
                <a:tc>
                  <a:txBody>
                    <a:bodyPr/>
                    <a:lstStyle/>
                    <a:p>
                      <a:endParaRPr lang="en-US" dirty="0"/>
                    </a:p>
                  </a:txBody>
                  <a:tcPr/>
                </a:tc>
                <a:tc>
                  <a:txBody>
                    <a:bodyPr/>
                    <a:lstStyle/>
                    <a:p>
                      <a:r>
                        <a:rPr lang="en-US" dirty="0" smtClean="0"/>
                        <a:t>Change happens over time</a:t>
                      </a:r>
                      <a:endParaRPr lang="en-US" dirty="0"/>
                    </a:p>
                  </a:txBody>
                  <a:tcPr/>
                </a:tc>
                <a:tc>
                  <a:txBody>
                    <a:bodyPr/>
                    <a:lstStyle/>
                    <a:p>
                      <a:r>
                        <a:rPr lang="en-US" dirty="0" smtClean="0"/>
                        <a:t>Change can be + or -</a:t>
                      </a:r>
                      <a:endParaRPr lang="en-US" dirty="0"/>
                    </a:p>
                  </a:txBody>
                  <a:tcPr/>
                </a:tc>
                <a:tc>
                  <a:txBody>
                    <a:bodyPr/>
                    <a:lstStyle/>
                    <a:p>
                      <a:r>
                        <a:rPr lang="en-US" dirty="0" smtClean="0"/>
                        <a:t>Change can be manmade or natural</a:t>
                      </a:r>
                      <a:endParaRPr lang="en-US" dirty="0"/>
                    </a:p>
                  </a:txBody>
                  <a:tcPr/>
                </a:tc>
                <a:tc>
                  <a:txBody>
                    <a:bodyPr/>
                    <a:lstStyle/>
                    <a:p>
                      <a:r>
                        <a:rPr lang="en-US" dirty="0" smtClean="0"/>
                        <a:t>Change can be perceived as orderly or random</a:t>
                      </a:r>
                      <a:r>
                        <a:rPr lang="en-US" baseline="0" dirty="0" smtClean="0"/>
                        <a:t> </a:t>
                      </a:r>
                      <a:endParaRPr lang="en-US" dirty="0"/>
                    </a:p>
                  </a:txBody>
                  <a:tcPr/>
                </a:tc>
              </a:tr>
              <a:tr h="875315">
                <a:tc>
                  <a:txBody>
                    <a:bodyPr/>
                    <a:lstStyle/>
                    <a:p>
                      <a:r>
                        <a:rPr lang="en-US" dirty="0" smtClean="0"/>
                        <a:t>Cole Matthews</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875315">
                <a:tc>
                  <a:txBody>
                    <a:bodyPr/>
                    <a:lstStyle/>
                    <a:p>
                      <a:r>
                        <a:rPr lang="en-US" dirty="0" smtClean="0"/>
                        <a:t>Peter </a:t>
                      </a:r>
                      <a:r>
                        <a:rPr lang="en-US" dirty="0" err="1" smtClean="0"/>
                        <a:t>Driscal</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875315">
                <a:tc>
                  <a:txBody>
                    <a:bodyPr/>
                    <a:lstStyle/>
                    <a:p>
                      <a:r>
                        <a:rPr lang="en-US" dirty="0" smtClean="0"/>
                        <a:t>Garvey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875315">
                <a:tc>
                  <a:txBody>
                    <a:bodyPr/>
                    <a:lstStyle/>
                    <a:p>
                      <a:r>
                        <a:rPr lang="en-US" smtClean="0"/>
                        <a:t>Edwin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981" y="1109611"/>
            <a:ext cx="833376" cy="1263720"/>
          </a:xfrm>
          <a:prstGeom prst="rect">
            <a:avLst/>
          </a:prstGeom>
        </p:spPr>
      </p:pic>
    </p:spTree>
    <p:extLst>
      <p:ext uri="{BB962C8B-B14F-4D97-AF65-F5344CB8AC3E}">
        <p14:creationId xmlns:p14="http://schemas.microsoft.com/office/powerpoint/2010/main" val="1769168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Restorative Justice</a:t>
            </a:r>
            <a:endParaRPr lang="en-US" dirty="0"/>
          </a:p>
        </p:txBody>
      </p:sp>
      <p:sp>
        <p:nvSpPr>
          <p:cNvPr id="3" name="Content Placeholder 2"/>
          <p:cNvSpPr>
            <a:spLocks noGrp="1"/>
          </p:cNvSpPr>
          <p:nvPr>
            <p:ph idx="1"/>
          </p:nvPr>
        </p:nvSpPr>
        <p:spPr/>
        <p:txBody>
          <a:bodyPr/>
          <a:lstStyle/>
          <a:p>
            <a:r>
              <a:rPr lang="en-US" dirty="0" smtClean="0"/>
              <a:t>This is an important concept to understand as we read through Touching Spirit Bear, because it helps us understand the context (why Cole ends up on an Island in Alaska instead of going to prison). </a:t>
            </a:r>
          </a:p>
          <a:p>
            <a:endParaRPr lang="en-US" dirty="0"/>
          </a:p>
          <a:p>
            <a:endParaRPr lang="en-US" dirty="0" smtClean="0"/>
          </a:p>
          <a:p>
            <a:r>
              <a:rPr lang="en-US" dirty="0">
                <a:hlinkClick r:id="rId2"/>
              </a:rPr>
              <a:t>https://</a:t>
            </a:r>
            <a:r>
              <a:rPr lang="en-US" dirty="0" smtClean="0">
                <a:hlinkClick r:id="rId2"/>
              </a:rPr>
              <a:t>www.youtube.com/watch?v=8N3LihLvfa0</a:t>
            </a:r>
            <a:endParaRPr lang="en-US" dirty="0" smtClean="0"/>
          </a:p>
          <a:p>
            <a:r>
              <a:rPr lang="en-US" dirty="0" smtClean="0"/>
              <a:t>Lets Read: Joey’s Story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5993" y="2970086"/>
            <a:ext cx="4782478" cy="3887914"/>
          </a:xfrm>
          <a:prstGeom prst="rect">
            <a:avLst/>
          </a:prstGeom>
        </p:spPr>
      </p:pic>
    </p:spTree>
    <p:extLst>
      <p:ext uri="{BB962C8B-B14F-4D97-AF65-F5344CB8AC3E}">
        <p14:creationId xmlns:p14="http://schemas.microsoft.com/office/powerpoint/2010/main" val="354335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1963" y="0"/>
            <a:ext cx="7212458" cy="6861517"/>
          </a:xfrm>
        </p:spPr>
      </p:pic>
    </p:spTree>
    <p:extLst>
      <p:ext uri="{BB962C8B-B14F-4D97-AF65-F5344CB8AC3E}">
        <p14:creationId xmlns:p14="http://schemas.microsoft.com/office/powerpoint/2010/main" val="350931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a:t>
            </a:r>
            <a:endParaRPr lang="en-US" dirty="0"/>
          </a:p>
        </p:txBody>
      </p:sp>
      <p:sp>
        <p:nvSpPr>
          <p:cNvPr id="3" name="Content Placeholder 2"/>
          <p:cNvSpPr>
            <a:spLocks noGrp="1"/>
          </p:cNvSpPr>
          <p:nvPr>
            <p:ph idx="1"/>
          </p:nvPr>
        </p:nvSpPr>
        <p:spPr/>
        <p:txBody>
          <a:bodyPr/>
          <a:lstStyle/>
          <a:p>
            <a:r>
              <a:rPr lang="en-US" dirty="0" smtClean="0"/>
              <a:t>Should restorative justice be used in place of punishment in schools/communities?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1058" y="3089163"/>
            <a:ext cx="4989884" cy="3087800"/>
          </a:xfrm>
          <a:prstGeom prst="rect">
            <a:avLst/>
          </a:prstGeom>
        </p:spPr>
      </p:pic>
    </p:spTree>
    <p:extLst>
      <p:ext uri="{BB962C8B-B14F-4D97-AF65-F5344CB8AC3E}">
        <p14:creationId xmlns:p14="http://schemas.microsoft.com/office/powerpoint/2010/main" val="362711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concept? Why </a:t>
            </a:r>
            <a:r>
              <a:rPr lang="en-US" i="1" dirty="0" smtClean="0"/>
              <a:t>change</a:t>
            </a:r>
            <a:r>
              <a:rPr lang="en-US" dirty="0" smtClean="0"/>
              <a:t>? </a:t>
            </a:r>
            <a:endParaRPr lang="en-US" dirty="0"/>
          </a:p>
        </p:txBody>
      </p:sp>
      <p:sp>
        <p:nvSpPr>
          <p:cNvPr id="3" name="Content Placeholder 2"/>
          <p:cNvSpPr>
            <a:spLocks noGrp="1"/>
          </p:cNvSpPr>
          <p:nvPr>
            <p:ph idx="1"/>
          </p:nvPr>
        </p:nvSpPr>
        <p:spPr/>
        <p:txBody>
          <a:bodyPr/>
          <a:lstStyle/>
          <a:p>
            <a:r>
              <a:rPr lang="en-US" sz="2000" dirty="0" smtClean="0"/>
              <a:t>Concepts are BIG ideas that help us make sense of the world, including ourselves, objects, the environment, etc. </a:t>
            </a:r>
          </a:p>
          <a:p>
            <a:r>
              <a:rPr lang="en-US" sz="2000" dirty="0" smtClean="0"/>
              <a:t>Power, freedom, love</a:t>
            </a:r>
            <a:r>
              <a:rPr lang="is-IS" sz="2000" dirty="0" smtClean="0"/>
              <a:t>…these are all concepts that we can learn more bout to help us understand what we are reading and learning about. </a:t>
            </a:r>
            <a:endParaRPr lang="en-US" sz="2000" dirty="0"/>
          </a:p>
          <a:p>
            <a:r>
              <a:rPr lang="en-US" sz="2000" dirty="0" smtClean="0"/>
              <a:t>Understanding concepts helps us make connections across things that we read, see, or have experienced. </a:t>
            </a:r>
          </a:p>
          <a:p>
            <a:endParaRPr lang="en-US" dirty="0"/>
          </a:p>
          <a:p>
            <a:r>
              <a:rPr lang="en-US" dirty="0" smtClean="0"/>
              <a:t>We will focus on the concept of </a:t>
            </a:r>
            <a:r>
              <a:rPr lang="en-US" i="1" dirty="0" smtClean="0"/>
              <a:t>CHANGE</a:t>
            </a:r>
            <a:r>
              <a:rPr lang="en-US" dirty="0" smtClean="0"/>
              <a:t>. When we are reading in this class we are going to be thinking about how the concept of change can be seen in the different story elements (characters, setting, etc.) </a:t>
            </a:r>
            <a:endParaRPr lang="en-US" dirty="0"/>
          </a:p>
        </p:txBody>
      </p:sp>
    </p:spTree>
    <p:extLst>
      <p:ext uri="{BB962C8B-B14F-4D97-AF65-F5344CB8AC3E}">
        <p14:creationId xmlns:p14="http://schemas.microsoft.com/office/powerpoint/2010/main" val="717163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26" y="-260963"/>
            <a:ext cx="10409571" cy="1325562"/>
          </a:xfrm>
        </p:spPr>
        <p:txBody>
          <a:bodyPr/>
          <a:lstStyle/>
          <a:p>
            <a:r>
              <a:rPr lang="en-US" dirty="0" smtClean="0"/>
              <a:t>Thursday Morning Meeting: Act it Out!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5827" y="1253447"/>
            <a:ext cx="10844889" cy="4573627"/>
          </a:xfrm>
        </p:spPr>
      </p:pic>
    </p:spTree>
    <p:extLst>
      <p:ext uri="{BB962C8B-B14F-4D97-AF65-F5344CB8AC3E}">
        <p14:creationId xmlns:p14="http://schemas.microsoft.com/office/powerpoint/2010/main" val="111744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77" y="-322608"/>
            <a:ext cx="9692640" cy="1325562"/>
          </a:xfrm>
        </p:spPr>
        <p:txBody>
          <a:bodyPr/>
          <a:lstStyle/>
          <a:p>
            <a:r>
              <a:rPr lang="en-US" dirty="0" smtClean="0"/>
              <a:t>In your groups</a:t>
            </a:r>
            <a:r>
              <a:rPr lang="is-IS" dirty="0" smtClean="0"/>
              <a:t>…</a:t>
            </a:r>
            <a:endParaRPr lang="en-US" dirty="0"/>
          </a:p>
        </p:txBody>
      </p:sp>
      <p:sp>
        <p:nvSpPr>
          <p:cNvPr id="3" name="Content Placeholder 2"/>
          <p:cNvSpPr>
            <a:spLocks noGrp="1"/>
          </p:cNvSpPr>
          <p:nvPr>
            <p:ph idx="1"/>
          </p:nvPr>
        </p:nvSpPr>
        <p:spPr>
          <a:xfrm>
            <a:off x="994744" y="1109609"/>
            <a:ext cx="8595360" cy="4351337"/>
          </a:xfrm>
        </p:spPr>
        <p:txBody>
          <a:bodyPr/>
          <a:lstStyle/>
          <a:p>
            <a:r>
              <a:rPr lang="en-US" dirty="0" smtClean="0"/>
              <a:t>Discuss the question and record your ideas on the chart paper: </a:t>
            </a:r>
          </a:p>
          <a:p>
            <a:endParaRPr lang="en-US" dirty="0"/>
          </a:p>
        </p:txBody>
      </p:sp>
      <p:graphicFrame>
        <p:nvGraphicFramePr>
          <p:cNvPr id="4" name="Table 3"/>
          <p:cNvGraphicFramePr>
            <a:graphicFrameLocks noGrp="1"/>
          </p:cNvGraphicFramePr>
          <p:nvPr>
            <p:extLst/>
          </p:nvPr>
        </p:nvGraphicFramePr>
        <p:xfrm>
          <a:off x="493158" y="1860097"/>
          <a:ext cx="10407722" cy="4597211"/>
        </p:xfrm>
        <a:graphic>
          <a:graphicData uri="http://schemas.openxmlformats.org/drawingml/2006/table">
            <a:tbl>
              <a:tblPr firstRow="1" bandRow="1">
                <a:tableStyleId>{5C22544A-7EE6-4342-B048-85BDC9FD1C3A}</a:tableStyleId>
              </a:tblPr>
              <a:tblGrid>
                <a:gridCol w="5203861"/>
                <a:gridCol w="5203861"/>
              </a:tblGrid>
              <a:tr h="2311211">
                <a:tc>
                  <a:txBody>
                    <a:bodyPr/>
                    <a:lstStyle/>
                    <a:p>
                      <a:pPr algn="ctr"/>
                      <a:r>
                        <a:rPr lang="en-US" dirty="0" smtClean="0"/>
                        <a:t>1.</a:t>
                      </a:r>
                      <a:r>
                        <a:rPr lang="en-US" baseline="0" dirty="0" smtClean="0"/>
                        <a:t> What words come to mind when you think about change? </a:t>
                      </a:r>
                      <a:endParaRPr lang="en-US" dirty="0"/>
                    </a:p>
                  </a:txBody>
                  <a:tcPr/>
                </a:tc>
                <a:tc>
                  <a:txBody>
                    <a:bodyPr/>
                    <a:lstStyle/>
                    <a:p>
                      <a:pPr algn="ctr"/>
                      <a:r>
                        <a:rPr lang="en-US" dirty="0" smtClean="0"/>
                        <a:t>2. What kinds of things change? What is it about them that changes? </a:t>
                      </a:r>
                    </a:p>
                    <a:p>
                      <a:pPr algn="ctr"/>
                      <a:endParaRPr lang="en-US" dirty="0" smtClean="0"/>
                    </a:p>
                  </a:txBody>
                  <a:tcPr/>
                </a:tc>
              </a:tr>
              <a:tr h="1797374">
                <a:tc gridSpan="2">
                  <a:txBody>
                    <a:bodyPr/>
                    <a:lstStyle/>
                    <a:p>
                      <a:pPr algn="ctr"/>
                      <a:r>
                        <a:rPr lang="en-US" dirty="0" smtClean="0"/>
                        <a:t>3. How do you know when something</a:t>
                      </a:r>
                      <a:r>
                        <a:rPr lang="en-US" baseline="0" dirty="0" smtClean="0"/>
                        <a:t> has changed? </a:t>
                      </a:r>
                    </a:p>
                    <a:p>
                      <a:pPr algn="ct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baseline="0" dirty="0" smtClean="0"/>
                    </a:p>
                    <a:p>
                      <a:pPr algn="ctr"/>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69308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a:t>
            </a:r>
            <a:endParaRPr lang="en-US" dirty="0"/>
          </a:p>
        </p:txBody>
      </p:sp>
      <p:sp>
        <p:nvSpPr>
          <p:cNvPr id="3" name="Content Placeholder 2"/>
          <p:cNvSpPr>
            <a:spLocks noGrp="1"/>
          </p:cNvSpPr>
          <p:nvPr>
            <p:ph idx="1"/>
          </p:nvPr>
        </p:nvSpPr>
        <p:spPr>
          <a:xfrm>
            <a:off x="1261872" y="1828800"/>
            <a:ext cx="9813670" cy="4351337"/>
          </a:xfrm>
        </p:spPr>
        <p:txBody>
          <a:bodyPr>
            <a:normAutofit/>
          </a:bodyPr>
          <a:lstStyle/>
          <a:p>
            <a:r>
              <a:rPr lang="en-US" sz="2400" dirty="0" smtClean="0"/>
              <a:t>Think about the ideas you wrote down. How could you categorize these ideas into groups? What could you call each group? </a:t>
            </a:r>
          </a:p>
          <a:p>
            <a:endParaRPr lang="en-US" sz="2400" dirty="0"/>
          </a:p>
          <a:p>
            <a:r>
              <a:rPr lang="en-US" sz="2400" dirty="0" smtClean="0"/>
              <a:t>Try using these sentence starters if you need help:</a:t>
            </a:r>
          </a:p>
          <a:p>
            <a:pPr lvl="1"/>
            <a:r>
              <a:rPr lang="en-US" sz="2000" dirty="0" smtClean="0"/>
              <a:t>Change is</a:t>
            </a:r>
            <a:r>
              <a:rPr lang="is-IS" sz="2000" dirty="0" smtClean="0"/>
              <a:t>….</a:t>
            </a:r>
          </a:p>
          <a:p>
            <a:pPr lvl="1"/>
            <a:r>
              <a:rPr lang="is-IS" sz="2000" dirty="0" smtClean="0"/>
              <a:t>Change happens...</a:t>
            </a:r>
            <a:endParaRPr lang="en-US" sz="2000" dirty="0" smtClean="0"/>
          </a:p>
          <a:p>
            <a:pPr lvl="1"/>
            <a:endParaRPr lang="en-US" sz="2000" dirty="0"/>
          </a:p>
          <a:p>
            <a:r>
              <a:rPr lang="en-US" sz="2400" dirty="0" smtClean="0"/>
              <a:t>What are some of the characteristics of change based on the ideas you wrote? </a:t>
            </a:r>
            <a:endParaRPr lang="en-US" sz="2400" dirty="0"/>
          </a:p>
        </p:txBody>
      </p:sp>
    </p:spTree>
    <p:extLst>
      <p:ext uri="{BB962C8B-B14F-4D97-AF65-F5344CB8AC3E}">
        <p14:creationId xmlns:p14="http://schemas.microsoft.com/office/powerpoint/2010/main" val="156086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Generalizations</a:t>
            </a:r>
            <a:r>
              <a:rPr lang="en-US" dirty="0" smtClean="0"/>
              <a:t> – something that is almost always true. </a:t>
            </a:r>
            <a:endParaRPr lang="en-US" dirty="0"/>
          </a:p>
        </p:txBody>
      </p:sp>
      <p:sp>
        <p:nvSpPr>
          <p:cNvPr id="3" name="Content Placeholder 2"/>
          <p:cNvSpPr>
            <a:spLocks noGrp="1"/>
          </p:cNvSpPr>
          <p:nvPr>
            <p:ph idx="1"/>
          </p:nvPr>
        </p:nvSpPr>
        <p:spPr>
          <a:xfrm>
            <a:off x="1179679" y="2393879"/>
            <a:ext cx="9597912" cy="4351337"/>
          </a:xfrm>
        </p:spPr>
        <p:txBody>
          <a:bodyPr>
            <a:normAutofit/>
          </a:bodyPr>
          <a:lstStyle/>
          <a:p>
            <a:r>
              <a:rPr lang="en-US" sz="2400" dirty="0" smtClean="0"/>
              <a:t>Change is linked to time. </a:t>
            </a:r>
          </a:p>
          <a:p>
            <a:r>
              <a:rPr lang="en-US" sz="2400" dirty="0" smtClean="0"/>
              <a:t>Change can be positive or negative. </a:t>
            </a:r>
          </a:p>
          <a:p>
            <a:r>
              <a:rPr lang="en-US" sz="2400" dirty="0" smtClean="0"/>
              <a:t>Change can be perceived as orderly or random. </a:t>
            </a:r>
          </a:p>
          <a:p>
            <a:r>
              <a:rPr lang="en-US" sz="2400" dirty="0" smtClean="0"/>
              <a:t>Change is everywhere. </a:t>
            </a:r>
          </a:p>
          <a:p>
            <a:r>
              <a:rPr lang="en-US" sz="2400" dirty="0" smtClean="0"/>
              <a:t>Change can happen naturally or be caused by people. </a:t>
            </a:r>
            <a:endParaRPr lang="en-US" sz="2400" dirty="0"/>
          </a:p>
        </p:txBody>
      </p:sp>
    </p:spTree>
    <p:extLst>
      <p:ext uri="{BB962C8B-B14F-4D97-AF65-F5344CB8AC3E}">
        <p14:creationId xmlns:p14="http://schemas.microsoft.com/office/powerpoint/2010/main" val="202164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Non-Examples of Change</a:t>
            </a:r>
            <a:endParaRPr lang="en-US" dirty="0"/>
          </a:p>
        </p:txBody>
      </p:sp>
      <p:sp>
        <p:nvSpPr>
          <p:cNvPr id="3" name="Content Placeholder 2"/>
          <p:cNvSpPr>
            <a:spLocks noGrp="1"/>
          </p:cNvSpPr>
          <p:nvPr>
            <p:ph idx="1"/>
          </p:nvPr>
        </p:nvSpPr>
        <p:spPr/>
        <p:txBody>
          <a:bodyPr/>
          <a:lstStyle/>
          <a:p>
            <a:r>
              <a:rPr lang="en-US" dirty="0" smtClean="0"/>
              <a:t>As a group try to brainstorm 3 things that do not change (none of the generalizations apply) </a:t>
            </a:r>
          </a:p>
          <a:p>
            <a:endParaRPr lang="en-US" dirty="0" smtClean="0"/>
          </a:p>
          <a:p>
            <a:pPr lvl="1"/>
            <a:r>
              <a:rPr lang="en-US" sz="2400" dirty="0" smtClean="0"/>
              <a:t>What are some things that always seem the same or always happen the same way?</a:t>
            </a:r>
          </a:p>
          <a:p>
            <a:pPr lvl="1"/>
            <a:r>
              <a:rPr lang="en-US" sz="2400" dirty="0" smtClean="0"/>
              <a:t>What evidence or proof is there that these things do not change? </a:t>
            </a:r>
          </a:p>
          <a:p>
            <a:pPr lvl="1"/>
            <a:r>
              <a:rPr lang="en-US" sz="2400" dirty="0" smtClean="0"/>
              <a:t>How can you group the things that do not change? </a:t>
            </a:r>
          </a:p>
          <a:p>
            <a:pPr lvl="1"/>
            <a:endParaRPr lang="en-US" dirty="0"/>
          </a:p>
        </p:txBody>
      </p:sp>
    </p:spTree>
    <p:extLst>
      <p:ext uri="{BB962C8B-B14F-4D97-AF65-F5344CB8AC3E}">
        <p14:creationId xmlns:p14="http://schemas.microsoft.com/office/powerpoint/2010/main" val="28930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1423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35" y="-86938"/>
            <a:ext cx="10515600" cy="1325563"/>
          </a:xfrm>
        </p:spPr>
        <p:txBody>
          <a:bodyPr/>
          <a:lstStyle/>
          <a:p>
            <a:r>
              <a:rPr lang="en-US" dirty="0" smtClean="0"/>
              <a:t>Lesson 2 Goals:</a:t>
            </a:r>
            <a:endParaRPr lang="en-US" dirty="0"/>
          </a:p>
        </p:txBody>
      </p:sp>
      <p:sp>
        <p:nvSpPr>
          <p:cNvPr id="3" name="Content Placeholder 2"/>
          <p:cNvSpPr>
            <a:spLocks noGrp="1"/>
          </p:cNvSpPr>
          <p:nvPr>
            <p:ph idx="1"/>
          </p:nvPr>
        </p:nvSpPr>
        <p:spPr>
          <a:xfrm>
            <a:off x="519701" y="1024239"/>
            <a:ext cx="10515600" cy="5191625"/>
          </a:xfrm>
        </p:spPr>
        <p:txBody>
          <a:bodyPr>
            <a:normAutofit fontScale="92500" lnSpcReduction="10000"/>
          </a:bodyPr>
          <a:lstStyle/>
          <a:p>
            <a:pPr marL="0" indent="0">
              <a:buNone/>
            </a:pPr>
            <a:r>
              <a:rPr lang="en-US" dirty="0" smtClean="0"/>
              <a:t>To analyze and interpret texts and art, students will be able to: </a:t>
            </a:r>
          </a:p>
          <a:p>
            <a:pPr marL="514350" indent="-514350">
              <a:buFont typeface="+mj-lt"/>
              <a:buAutoNum type="arabicPeriod"/>
            </a:pPr>
            <a:r>
              <a:rPr lang="en-US" dirty="0" smtClean="0"/>
              <a:t>Explain with evidence how literary and/or visual elements contribute to the overall meaning of a work;</a:t>
            </a:r>
          </a:p>
          <a:p>
            <a:pPr marL="514350" indent="-514350">
              <a:buFont typeface="+mj-lt"/>
              <a:buAutoNum type="arabicPeriod"/>
            </a:pPr>
            <a:r>
              <a:rPr lang="en-US" dirty="0" smtClean="0"/>
              <a:t>Respond to interpretations of texts through a variety of contexts by justifying ideas and providing new information; </a:t>
            </a:r>
          </a:p>
          <a:p>
            <a:pPr marL="514350" indent="-514350">
              <a:buFont typeface="+mj-lt"/>
              <a:buAutoNum type="arabicPeriod"/>
            </a:pPr>
            <a:r>
              <a:rPr lang="en-US" dirty="0" smtClean="0"/>
              <a:t>Compare and contrast texts and real-world events on theme. </a:t>
            </a:r>
          </a:p>
          <a:p>
            <a:pPr marL="0" indent="0">
              <a:buNone/>
            </a:pPr>
            <a:endParaRPr lang="en-US" dirty="0"/>
          </a:p>
          <a:p>
            <a:pPr marL="0" indent="0">
              <a:buNone/>
            </a:pPr>
            <a:r>
              <a:rPr lang="en-US" dirty="0" smtClean="0"/>
              <a:t>To understand the concept of individuality vs. conformity in the language arts, students will be able to: </a:t>
            </a:r>
          </a:p>
          <a:p>
            <a:pPr marL="514350" indent="-514350">
              <a:buFont typeface="+mj-lt"/>
              <a:buAutoNum type="arabicPeriod"/>
            </a:pPr>
            <a:r>
              <a:rPr lang="en-US" dirty="0" smtClean="0"/>
              <a:t>Support conformity versus individuality generalizations with evidence,</a:t>
            </a:r>
          </a:p>
          <a:p>
            <a:pPr marL="514350" indent="-514350">
              <a:buFont typeface="+mj-lt"/>
              <a:buAutoNum type="arabicPeriod"/>
            </a:pPr>
            <a:r>
              <a:rPr lang="en-US" dirty="0" smtClean="0"/>
              <a:t>Develop and apply generalizations of additional key concepts, and</a:t>
            </a:r>
          </a:p>
          <a:p>
            <a:pPr marL="514350" indent="-514350">
              <a:buFont typeface="+mj-lt"/>
              <a:buAutoNum type="arabicPeriod"/>
            </a:pPr>
            <a:r>
              <a:rPr lang="en-US" dirty="0" smtClean="0"/>
              <a:t>Explain the conflict between conformity and individuality. </a:t>
            </a:r>
          </a:p>
        </p:txBody>
      </p:sp>
    </p:spTree>
    <p:extLst>
      <p:ext uri="{BB962C8B-B14F-4D97-AF65-F5344CB8AC3E}">
        <p14:creationId xmlns:p14="http://schemas.microsoft.com/office/powerpoint/2010/main" val="93077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1356</Words>
  <Application>Microsoft Macintosh PowerPoint</Application>
  <PresentationFormat>Widescreen</PresentationFormat>
  <Paragraphs>133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Calibri Light</vt:lpstr>
      <vt:lpstr>Arial</vt:lpstr>
      <vt:lpstr>Office Theme</vt:lpstr>
      <vt:lpstr>All Summer in A Day </vt:lpstr>
      <vt:lpstr>PowerPoint Presentation</vt:lpstr>
      <vt:lpstr>What is a concept? Why change? </vt:lpstr>
      <vt:lpstr>In your groups…</vt:lpstr>
      <vt:lpstr>Categories </vt:lpstr>
      <vt:lpstr>Generalizations – something that is almost always true. </vt:lpstr>
      <vt:lpstr>Non-Examples of Change</vt:lpstr>
      <vt:lpstr>PowerPoint Presentation</vt:lpstr>
      <vt:lpstr>Lesson 2 Goals:</vt:lpstr>
      <vt:lpstr>Opening Activities</vt:lpstr>
      <vt:lpstr>Vocabulary</vt:lpstr>
      <vt:lpstr>Text-Dependent Questions</vt:lpstr>
      <vt:lpstr>Text-Dependent Questions Continued</vt:lpstr>
      <vt:lpstr>All Summer in a Day by Isaac Ray Bradbury </vt:lpstr>
      <vt:lpstr>Discussion – Group/Whole Class Share Out</vt:lpstr>
      <vt:lpstr>PowerPoint Presentation</vt:lpstr>
      <vt:lpstr>PowerPoint Presentation</vt:lpstr>
      <vt:lpstr>PowerPoint Presentation</vt:lpstr>
      <vt:lpstr>Touching Spirit Bear Connection </vt:lpstr>
      <vt:lpstr>6th Grade RAV: Welcome  to 2017! </vt:lpstr>
      <vt:lpstr>Touching Spirit Bear by Ben Mikaelsen </vt:lpstr>
      <vt:lpstr>PowerPoint Presentation</vt:lpstr>
      <vt:lpstr>PowerPoint Presentation</vt:lpstr>
      <vt:lpstr>Book Trailer Analysis </vt:lpstr>
      <vt:lpstr>PowerPoint Presentation</vt:lpstr>
      <vt:lpstr>Character Matrix – For Interactive Journals</vt:lpstr>
      <vt:lpstr>Restorative Justice</vt:lpstr>
      <vt:lpstr>PowerPoint Presentation</vt:lpstr>
      <vt:lpstr>BIG Question</vt:lpstr>
      <vt:lpstr>Thursday Morning Meeting: Act it Out! </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Summer in A Day </dc:title>
  <dc:creator>Fecht, Eric L</dc:creator>
  <cp:lastModifiedBy>Fecht, Eric L</cp:lastModifiedBy>
  <cp:revision>3</cp:revision>
  <dcterms:created xsi:type="dcterms:W3CDTF">2017-09-05T20:32:15Z</dcterms:created>
  <dcterms:modified xsi:type="dcterms:W3CDTF">2017-09-05T20:44:15Z</dcterms:modified>
</cp:coreProperties>
</file>